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8729F7D-3053-47FA-8223-1F156DD032BB}">
  <a:tblStyle styleId="{B8729F7D-3053-47FA-8223-1F156DD032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42D7C22-4A32-426B-BB07-CBBEB2A983F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TxStyle/>
      <a:tcStyle>
        <a:fill>
          <a:solidFill>
            <a:srgbClr val="DBE5F1"/>
          </a:solidFill>
        </a:fill>
      </a:tcStyle>
    </a:band1H>
    <a:band2H>
      <a:tcTxStyle/>
    </a:band2H>
    <a:band1V>
      <a:tcTxStyle/>
      <a:tcStyle>
        <a:fill>
          <a:solidFill>
            <a:srgbClr val="DBE5F1"/>
          </a:solidFill>
        </a:fill>
      </a:tcStyle>
    </a:band1V>
    <a:band2V>
      <a:tcTxStyle/>
    </a:band2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6525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683568" y="119675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9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Mezőgazdasági célú biogáz üzem forgalmi értékének meghatározása</a:t>
            </a: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Rendik Zoltán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A.N.Z.S.Ó. 2001 Kft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fermentor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980728"/>
            <a:ext cx="7704856" cy="5778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végtárolók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908720"/>
            <a:ext cx="8640960" cy="576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végtárolók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90872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gázmotor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33" y="980728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Mezőgazdasági tevékenységhez köthető biogáz üzemek Magyarországon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1772816"/>
            <a:ext cx="791044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Bevételek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94100" y="984203"/>
            <a:ext cx="8398379" cy="4878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megújuló energiaforrásból nyert energiával termelt villamos energia kötelező átvételét a 2007. évi LXXXVI. törvény a villamos energiáról (továbbiakban VET) 9-13.§-a szabályozza;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fent említett törvény 5. számú melléklete alapján az átvételi árakat minden évben aktualizálják, amelynek eredményeképpen az átvételi árak 2013. január 1-től a következőképpen alakulnak (20 MW vagy annál kisebb erőműben (kivéve naperőmű) KR 1. számú melléklet 2. a) pont):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44" y="3140968"/>
            <a:ext cx="7794087" cy="306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7526961" y="4149080"/>
            <a:ext cx="1063370" cy="356179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dot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Bevételek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94100" y="984203"/>
            <a:ext cx="8398379" cy="558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MAVIR Magyar Villamosenergia-Ipari Átviteli Rendszerirányító Zrt-vel kötött szerződés szerint a kötelező átvétel éves mennyisége:</a:t>
            </a: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előző évi bevételi adatok alapján a következőképpen alakultak az egyes időszakokra vonatkozóan: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Csúcsidőszak 	89.651.499 Ft	53,6 %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Völgyidőszak	68.057.634 Ft	40,7 %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Mélyvölgy időszak	  9.514.723 Ft	  5,7 %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40" y="1628800"/>
            <a:ext cx="6177588" cy="54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704" y="3783928"/>
            <a:ext cx="4374379" cy="257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Költségek (alapanyag)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94100" y="984203"/>
            <a:ext cx="8398379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Biomassza Termékpálya Szövetség becsült adatai alapanyagra a következők:</a:t>
            </a: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60" y="1916832"/>
            <a:ext cx="7920085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Tényleges alapanyag felhasználás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494100" y="984203"/>
            <a:ext cx="8398379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biogáz üzem tényleges alapanyag felhasználása 2012-ben a következő:</a:t>
            </a: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96" y="1916832"/>
            <a:ext cx="4824536" cy="4116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67544" y="260648"/>
            <a:ext cx="8496944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Várható energia termelés 1 tonna nyersanyagra</a:t>
            </a:r>
          </a:p>
        </p:txBody>
      </p:sp>
      <p:graphicFrame>
        <p:nvGraphicFramePr>
          <p:cNvPr id="278" name="Shape 278"/>
          <p:cNvGraphicFramePr/>
          <p:nvPr/>
        </p:nvGraphicFramePr>
        <p:xfrm>
          <a:off x="539552" y="11967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{B8729F7D-3053-47FA-8223-1F156DD032BB}</a:tableStyleId>
              </a:tblPr>
              <a:tblGrid>
                <a:gridCol w="3666275"/>
                <a:gridCol w="4686675"/>
              </a:tblGrid>
              <a:tr h="1170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nyersanyag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termelt villamos energia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70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hígtrágya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45 - 50 kWh/t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70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szalmás trágya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160 - 180 kWh/t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701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silókukorica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400 - 450 kWh/t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56" y="2132856"/>
            <a:ext cx="8723284" cy="3800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mezőgazdasági üzemhez köthető biogáz üzem általános sémája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67544" y="116632"/>
            <a:ext cx="8496944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Bevétel és kiadások számítása</a:t>
            </a:r>
          </a:p>
        </p:txBody>
      </p:sp>
      <p:graphicFrame>
        <p:nvGraphicFramePr>
          <p:cNvPr id="284" name="Shape 284"/>
          <p:cNvGraphicFramePr/>
          <p:nvPr/>
        </p:nvGraphicFramePr>
        <p:xfrm>
          <a:off x="611560" y="98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{442D7C22-4A32-426B-BB07-CBBEB2A983F9}</a:tableStyleId>
              </a:tblPr>
              <a:tblGrid>
                <a:gridCol w="1377875"/>
                <a:gridCol w="933050"/>
                <a:gridCol w="805575"/>
                <a:gridCol w="650975"/>
                <a:gridCol w="650975"/>
                <a:gridCol w="607575"/>
                <a:gridCol w="545175"/>
                <a:gridCol w="1225975"/>
                <a:gridCol w="1163600"/>
              </a:tblGrid>
              <a:tr h="3141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Ingatlan címe:</a:t>
                      </a:r>
                    </a:p>
                  </a:txBody>
                  <a:tcPr marT="0" marB="0" marR="0" marL="85975" anchor="ctr"/>
                </a:tc>
                <a:tc gridSpan="8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3426 Borsodgeszt, belterület 0161 hrsz.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570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Tulajdonos:</a:t>
                      </a:r>
                    </a:p>
                  </a:txBody>
                  <a:tcPr marT="0" marB="0" marR="0" marL="85975" anchor="ctr"/>
                </a:tc>
                <a:tc gridSpan="8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Borsodgeszti Mezőgazdasági Zrt.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316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Helyrajzi szám:</a:t>
                      </a:r>
                    </a:p>
                  </a:txBody>
                  <a:tcPr marT="0" marB="0" marR="0" marL="8597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0161</a:t>
                      </a:r>
                    </a:p>
                  </a:txBody>
                  <a:tcPr marT="0" marB="0" marR="0" marL="85975" anchor="ctr"/>
                </a:tc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Ingatlan-nyilvántartási besorolása:</a:t>
                      </a:r>
                    </a:p>
                  </a:txBody>
                  <a:tcPr marT="0" marB="0" marR="0" marL="85975" anchor="ctr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ipari terület biogáz üzem</a:t>
                      </a:r>
                    </a:p>
                  </a:txBody>
                  <a:tcPr marT="0" marB="0" marR="0" marL="85975" anchor="ctr"/>
                </a:tc>
                <a:tc hMerge="1"/>
              </a:tr>
              <a:tr h="4101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Teleknagyság [m</a:t>
                      </a:r>
                      <a:r>
                        <a:rPr baseline="30000" lang="hu-HU" sz="800" u="none" strike="noStrike"/>
                        <a:t>2</a:t>
                      </a:r>
                      <a:r>
                        <a:rPr lang="hu-HU" sz="800" u="none" strike="noStrike"/>
                        <a:t>]:</a:t>
                      </a:r>
                    </a:p>
                  </a:txBody>
                  <a:tcPr marT="0" marB="0" marR="0" marL="8597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 ha 7825 m2</a:t>
                      </a:r>
                    </a:p>
                  </a:txBody>
                  <a:tcPr marT="0" marB="0" marR="0" marL="85975" anchor="ctr"/>
                </a:tc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Ingatlan jelenlegi funkciója:</a:t>
                      </a:r>
                    </a:p>
                  </a:txBody>
                  <a:tcPr marT="0" marB="0" marR="0" marL="85975" anchor="ctr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biogáz üzem</a:t>
                      </a:r>
                    </a:p>
                  </a:txBody>
                  <a:tcPr marT="0" marB="0" marR="0" marL="85975" anchor="ctr"/>
                </a:tc>
                <a:tc hMerge="1"/>
              </a:tr>
              <a:tr h="148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8175">
                <a:tc grid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Ingatlan alapadatai II. </a:t>
                      </a:r>
                    </a:p>
                  </a:txBody>
                  <a:tcPr marT="0" marB="0" marR="0" marL="0" anchor="b"/>
                </a:tc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Input adatok I.</a:t>
                      </a:r>
                    </a:p>
                  </a:txBody>
                  <a:tcPr marT="0" marB="0" marR="0" marL="0" anchor="b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Bevételek</a:t>
                      </a:r>
                    </a:p>
                  </a:txBody>
                  <a:tcPr marT="0" marB="0" marR="0" marL="0" anchor="b"/>
                </a:tc>
                <a:tc hMerge="1"/>
              </a:tr>
              <a:tr h="204225"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Időszak</a:t>
                      </a:r>
                    </a:p>
                  </a:txBody>
                  <a:tcPr marT="0" marB="0" marR="0" marL="0" anchor="ctr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gridSpan="2"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rowSpan="2" hMerge="1"/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Értékesítési ár</a:t>
                      </a:r>
                      <a:br>
                        <a:rPr lang="hu-HU" sz="800" u="none" strike="noStrike"/>
                      </a:br>
                      <a:r>
                        <a:rPr lang="hu-HU" sz="800" u="none" strike="noStrike"/>
                        <a:t>Ft/kWh</a:t>
                      </a:r>
                    </a:p>
                  </a:txBody>
                  <a:tcPr marT="0" marB="0" marR="0" marL="0" anchor="ctr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Időszak [%]</a:t>
                      </a:r>
                    </a:p>
                  </a:txBody>
                  <a:tcPr marT="0" marB="0" marR="0" marL="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 </a:t>
                      </a:r>
                    </a:p>
                  </a:txBody>
                  <a:tcPr marT="0" marB="0" marR="0" marL="0" anchor="b"/>
                </a:tc>
                <a:tc hMerge="1"/>
              </a:tr>
              <a:tr h="30950">
                <a:tc vMerge="1"/>
                <a:tc vMerge="1"/>
                <a:tc vMerge="1"/>
                <a:tc gridSpan="2" vMerge="1"/>
                <a:tc hMerge="1" vMerge="1"/>
                <a:tc vMerge="1"/>
                <a:tc vMerge="1"/>
                <a:tc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Havi nettó bevétel </a:t>
                      </a:r>
                      <a:br>
                        <a:rPr lang="hu-HU" sz="800" u="none" strike="noStrike"/>
                      </a:br>
                      <a:r>
                        <a:rPr lang="hu-HU" sz="800" u="none" strike="noStrike"/>
                        <a:t>az időszak  </a:t>
                      </a:r>
                      <a:br>
                        <a:rPr lang="hu-HU" sz="800" u="none" strike="noStrike"/>
                      </a:br>
                      <a:r>
                        <a:rPr lang="hu-HU" sz="800" u="none" strike="noStrike"/>
                        <a:t>függvényében </a:t>
                      </a:r>
                      <a:br>
                        <a:rPr lang="hu-HU" sz="800" u="none" strike="noStrike"/>
                      </a:br>
                      <a:r>
                        <a:rPr lang="hu-HU" sz="800" u="none" strike="noStrike"/>
                        <a:t>[Ft/hó] </a:t>
                      </a:r>
                    </a:p>
                  </a:txBody>
                  <a:tcPr marT="0" marB="0" marR="0" marL="0" anchor="ctr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Éves nettó bevétel </a:t>
                      </a:r>
                      <a:br>
                        <a:rPr lang="hu-HU" sz="800" u="none" strike="noStrike"/>
                      </a:br>
                      <a:r>
                        <a:rPr lang="hu-HU" sz="800" u="none" strike="noStrike"/>
                        <a:t>az időszak függvényében [Ft/év] </a:t>
                      </a:r>
                    </a:p>
                  </a:txBody>
                  <a:tcPr marT="0" marB="0" marR="0" marL="0" anchor="ctr"/>
                </a:tc>
              </a:tr>
              <a:tr h="5631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kWh/év</a:t>
                      </a:r>
                    </a:p>
                  </a:txBody>
                  <a:tcPr marT="0" marB="0" marR="0" marL="0" anchor="ctr"/>
                </a:tc>
                <a:tc vMerge="1"/>
                <a:tc vMerge="1"/>
                <a:tc vMerge="1"/>
                <a:tc vMerge="1"/>
              </a:tr>
              <a:tr h="1570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áram bevétel csúcs</a:t>
                      </a:r>
                    </a:p>
                  </a:txBody>
                  <a:tcPr marT="0" marB="0" marR="0" marL="85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9 939 000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35,96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53,6%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15 964 154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191 569 852 Ft</a:t>
                      </a:r>
                    </a:p>
                  </a:txBody>
                  <a:tcPr marT="0" marB="0" marR="0" marL="0" anchor="b"/>
                </a:tc>
              </a:tr>
              <a:tr h="148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áram bevétel völgy</a:t>
                      </a:r>
                    </a:p>
                  </a:txBody>
                  <a:tcPr marT="0" marB="0" marR="0" marL="85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9 939 000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32,18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40,7%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10 847 806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130 173 667 Ft</a:t>
                      </a:r>
                    </a:p>
                  </a:txBody>
                  <a:tcPr marT="0" marB="0" marR="0" marL="0" anchor="b"/>
                </a:tc>
              </a:tr>
              <a:tr h="148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áram bevétel mélyvölgy</a:t>
                      </a:r>
                    </a:p>
                  </a:txBody>
                  <a:tcPr marT="0" marB="0" marR="0" marL="85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9 939 000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13,13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5,7%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619 871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7 438 447 Ft</a:t>
                      </a:r>
                    </a:p>
                  </a:txBody>
                  <a:tcPr marT="0" marB="0" marR="0" marL="0" anchor="b"/>
                </a:tc>
              </a:tr>
              <a:tr h="1570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CO2 kvóta</a:t>
                      </a:r>
                    </a:p>
                  </a:txBody>
                  <a:tcPr marT="0" marB="0" marR="0" marL="85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3 166 667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38 000 000 Ft</a:t>
                      </a:r>
                    </a:p>
                  </a:txBody>
                  <a:tcPr marT="0" marB="0" marR="0" marL="0" anchor="b"/>
                </a:tc>
              </a:tr>
              <a:tr h="165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Összesen: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30 598 497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367 181 966 Ft</a:t>
                      </a:r>
                    </a:p>
                  </a:txBody>
                  <a:tcPr marT="0" marB="0" marR="0" marL="0" anchor="b"/>
                </a:tc>
              </a:tr>
              <a:tr h="148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8175">
                <a:tc gridSpan="7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Input adatok II.</a:t>
                      </a:r>
                    </a:p>
                  </a:txBody>
                  <a:tcPr marT="0" marB="0" marR="0" marL="0" anchor="b"/>
                </a:tc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Kiadások</a:t>
                      </a:r>
                    </a:p>
                  </a:txBody>
                  <a:tcPr marT="0" marB="0" marR="0" marL="0" anchor="b"/>
                </a:tc>
                <a:tc hMerge="1"/>
              </a:tr>
              <a:tr h="2042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Vizsgált periódus hossza</a:t>
                      </a:r>
                    </a:p>
                  </a:txBody>
                  <a:tcPr marT="0" marB="0" marR="0" marL="8597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10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év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</a:tr>
              <a:tr h="2042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Villamosene energia átvételi ár emelkedés</a:t>
                      </a:r>
                    </a:p>
                  </a:txBody>
                  <a:tcPr marT="0" marB="0" marR="0" marL="8597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2,00%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</a:tr>
              <a:tr h="1485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Diszkont tényező</a:t>
                      </a:r>
                    </a:p>
                  </a:txBody>
                  <a:tcPr marT="0" marB="0" marR="0" marL="8597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14,00%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0,140</a:t>
                      </a:r>
                    </a:p>
                  </a:txBody>
                  <a:tcPr marT="0" marB="0" marR="0" marL="0" anchor="b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 hMerge="1"/>
              </a:tr>
              <a:tr h="15707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Exit kamatláb</a:t>
                      </a:r>
                    </a:p>
                  </a:txBody>
                  <a:tcPr marT="0" marB="0" marR="0" marL="8597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12,00%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b"/>
                </a:tc>
                <a:tc hMerge="1"/>
              </a:tr>
              <a:tr h="157075">
                <a:tc gridSpan="7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85975" anchor="ctr"/>
                </a:tc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85975" anchor="ctr"/>
                </a:tc>
                <a:tc hMerge="1"/>
              </a:tr>
              <a:tr h="148525">
                <a:tc gridSpan="7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RENDSZERES KIADÁSOK</a:t>
                      </a:r>
                    </a:p>
                  </a:txBody>
                  <a:tcPr marT="0" marB="0" marR="0" marL="85975" anchor="ctr"/>
                </a:tc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Havi kiadás [Ft/hó]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Éves kiadás [Ft/év] </a:t>
                      </a:r>
                    </a:p>
                  </a:txBody>
                  <a:tcPr marT="0" marB="0" marR="0" marL="0" anchor="ctr"/>
                </a:tc>
              </a:tr>
              <a:tr h="4456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Fenntartási alap (amortizáció; 25 év élettartam))</a:t>
                      </a:r>
                    </a:p>
                  </a:txBody>
                  <a:tcPr marT="0" marB="0" marR="0" marL="2579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2579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17,50%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5 354 737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64 256 844 Ft</a:t>
                      </a:r>
                    </a:p>
                  </a:txBody>
                  <a:tcPr marT="0" marB="0" marR="0" marL="0" anchor="b"/>
                </a:tc>
              </a:tr>
              <a:tr h="1485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Nyersanyag a biogázhoz</a:t>
                      </a:r>
                    </a:p>
                  </a:txBody>
                  <a:tcPr marT="0" marB="0" marR="0" marL="25790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19,00%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5 813 714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69 764 574 Ft</a:t>
                      </a:r>
                    </a:p>
                  </a:txBody>
                  <a:tcPr marT="0" marB="0" marR="0" marL="0" anchor="b"/>
                </a:tc>
              </a:tr>
              <a:tr h="1485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Üzemeltetési költség</a:t>
                      </a:r>
                    </a:p>
                  </a:txBody>
                  <a:tcPr marT="0" marB="0" marR="0" marL="25790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25,00%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7 649 624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91 795 491 Ft</a:t>
                      </a:r>
                    </a:p>
                  </a:txBody>
                  <a:tcPr marT="0" marB="0" marR="0" marL="0" anchor="b"/>
                </a:tc>
              </a:tr>
              <a:tr h="17455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Ingatlanadó</a:t>
                      </a:r>
                    </a:p>
                  </a:txBody>
                  <a:tcPr marT="0" marB="0" marR="0" marL="2579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2579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Ft/m</a:t>
                      </a:r>
                      <a:r>
                        <a:rPr baseline="30000" lang="hu-HU" sz="800" u="none" strike="noStrike"/>
                        <a:t>2</a:t>
                      </a:r>
                      <a:r>
                        <a:rPr lang="hu-HU" sz="800" u="none" strike="noStrike"/>
                        <a:t>/év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333 333 Ft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4 000 000 Ft</a:t>
                      </a:r>
                    </a:p>
                  </a:txBody>
                  <a:tcPr marT="0" marB="0" marR="0" marL="0" anchor="b"/>
                </a:tc>
              </a:tr>
              <a:tr h="157075">
                <a:tc gridSpan="7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ÖSSZES RENDSZERES KIADÁS</a:t>
                      </a:r>
                    </a:p>
                  </a:txBody>
                  <a:tcPr marT="0" marB="0" marR="0" marL="85975" anchor="ctr"/>
                </a:tc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19 151 409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229 816 909 Ft</a:t>
                      </a:r>
                    </a:p>
                  </a:txBody>
                  <a:tcPr marT="0" marB="0" marR="0" marL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67544" y="116632"/>
            <a:ext cx="8496944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Forgalmi érték meghatározás</a:t>
            </a:r>
          </a:p>
        </p:txBody>
      </p:sp>
      <p:graphicFrame>
        <p:nvGraphicFramePr>
          <p:cNvPr id="290" name="Shape 290"/>
          <p:cNvGraphicFramePr/>
          <p:nvPr/>
        </p:nvGraphicFramePr>
        <p:xfrm>
          <a:off x="107504" y="98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{442D7C22-4A32-426B-BB07-CBBEB2A983F9}</a:tableStyleId>
              </a:tblPr>
              <a:tblGrid>
                <a:gridCol w="2167100"/>
                <a:gridCol w="1337975"/>
                <a:gridCol w="1337975"/>
                <a:gridCol w="1337975"/>
                <a:gridCol w="1337975"/>
                <a:gridCol w="1337975"/>
              </a:tblGrid>
              <a:tr h="196525">
                <a:tc row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                             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5. év</a:t>
                      </a:r>
                    </a:p>
                  </a:txBody>
                  <a:tcPr marT="0" marB="0" marR="0" marL="0" anchor="ctr"/>
                </a:tc>
              </a:tr>
              <a:tr h="2081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</a:t>
                      </a:r>
                    </a:p>
                  </a:txBody>
                  <a:tcPr marT="0" marB="0" marR="0" marL="0" anchor="ctr"/>
                </a:tc>
              </a:tr>
              <a:tr h="346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BEVÉTELEK A KIHASZNÁLTSÁG FÜGGVÉNYÉBEN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áram bevétel csúcs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143 677 389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195 401 249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199 309 274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203 295 459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207 361 369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áram bevétel völgy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97 630 250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132 777 140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135 432 683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138 141 337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140 904 164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áram bevétel mélyvölgy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5 578 835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7 587 216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7 738 960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7 893 739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8 051 614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CO2 kvóta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28 500 000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38 760 000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39 535 200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40 325 904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41 132 422 Ft</a:t>
                      </a:r>
                    </a:p>
                  </a:txBody>
                  <a:tcPr marT="0" marB="0" marR="0" marL="0" anchor="ctr"/>
                </a:tc>
              </a:tr>
              <a:tr h="2312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ÖSSZES BEVÉTEL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275 386 474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374 525 605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382 016 117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389 656 440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397 449 569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RENDSZERES KIADÁSOK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30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Fenntartási alap (amortizáció; 25 év élettartam))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48 192 633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65 541 981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66 852 821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68 189 877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69 553 674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Nyersanyag a biogázhoz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52 323 430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71 159 865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72 583 062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74 034 724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75 515 418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Üzemeltetési költség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68 846 619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93 631 401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95 504 029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97 414 110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99 362 392 Ft</a:t>
                      </a:r>
                    </a:p>
                  </a:txBody>
                  <a:tcPr marT="0" marB="0" marR="0" marL="0" anchor="ctr"/>
                </a:tc>
              </a:tr>
              <a:tr h="2081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Ingatlanadó</a:t>
                      </a:r>
                    </a:p>
                  </a:txBody>
                  <a:tcPr marT="0" marB="0" marR="0" marL="1143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4 000 000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4 080 000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4 161 600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4 244 832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4 329 729 Ft</a:t>
                      </a:r>
                    </a:p>
                  </a:txBody>
                  <a:tcPr marT="0" marB="0" marR="0" marL="0" anchor="ctr"/>
                </a:tc>
              </a:tr>
              <a:tr h="2312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ÖSSZES RENDSZERES KIADÁS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173 362 682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234 413 247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239 101 512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243 883 542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248 761 213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12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MŰKÖDÉSI BEVÉTEL   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102 023 793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140 112 358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142 914 605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145 772 897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148 688 355 Ft</a:t>
                      </a:r>
                    </a:p>
                  </a:txBody>
                  <a:tcPr marT="0" marB="0" marR="0" marL="0" anchor="ctr"/>
                </a:tc>
              </a:tr>
              <a:tr h="1965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96525">
                <a:tc row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800" u="none" strike="noStrike"/>
                        <a:t>JELENÉRTÉK SZÁMÍTÁS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2,00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3,00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4,00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5,00</a:t>
                      </a:r>
                    </a:p>
                  </a:txBody>
                  <a:tcPr marT="0" marB="0" marR="0" marL="0" anchor="ctr"/>
                </a:tc>
              </a:tr>
              <a:tr h="196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0,87719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0,76947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0,67497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0,59208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0,51937</a:t>
                      </a:r>
                    </a:p>
                  </a:txBody>
                  <a:tcPr marT="0" marB="0" marR="0" marL="0" anchor="ctr"/>
                </a:tc>
              </a:tr>
              <a:tr h="196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1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102 023 793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107 811 910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96 463 288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86 309 257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77 224 072 Ft</a:t>
                      </a:r>
                    </a:p>
                  </a:txBody>
                  <a:tcPr marT="0" marB="0" marR="0" marL="0" anchor="ctr"/>
                </a:tc>
              </a:tr>
              <a:tr h="2081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0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67544" y="116632"/>
            <a:ext cx="8496944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Forgalmi érték meghatározás</a:t>
            </a:r>
          </a:p>
        </p:txBody>
      </p:sp>
      <p:graphicFrame>
        <p:nvGraphicFramePr>
          <p:cNvPr id="296" name="Shape 296"/>
          <p:cNvGraphicFramePr/>
          <p:nvPr/>
        </p:nvGraphicFramePr>
        <p:xfrm>
          <a:off x="323528" y="908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{442D7C22-4A32-426B-BB07-CBBEB2A983F9}</a:tableStyleId>
              </a:tblPr>
              <a:tblGrid>
                <a:gridCol w="2114250"/>
                <a:gridCol w="1305350"/>
                <a:gridCol w="1305350"/>
                <a:gridCol w="1305350"/>
                <a:gridCol w="1305350"/>
                <a:gridCol w="1305350"/>
              </a:tblGrid>
              <a:tr h="277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CASH-FLOW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 </a:t>
                      </a:r>
                    </a:p>
                  </a:txBody>
                  <a:tcPr marT="0" marB="0" marR="0" marL="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300" u="none" strike="noStrike"/>
                        <a:t> </a:t>
                      </a:r>
                    </a:p>
                  </a:txBody>
                  <a:tcPr marT="0" marB="0" marR="0" marL="0" anchor="b"/>
                </a:tc>
              </a:tr>
              <a:tr h="188700">
                <a:tc row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                             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9. év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10. év</a:t>
                      </a:r>
                    </a:p>
                  </a:txBody>
                  <a:tcPr marT="0" marB="0" marR="0" marL="0" anchor="ctr"/>
                </a:tc>
              </a:tr>
              <a:tr h="199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5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9</a:t>
                      </a:r>
                    </a:p>
                  </a:txBody>
                  <a:tcPr marT="0" marB="0" marR="0" marL="0" anchor="ctr"/>
                </a:tc>
              </a:tr>
              <a:tr h="3329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BEVÉTELEK A KIHASZNÁLTSÁG FÜGGVÉNYÉBEN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áram bevétel csúcs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211 508 596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215 738 768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220 053 543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224 454 614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190 786 422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áram bevétel völgy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143 722 247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146 596 692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149 528 626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152 519 198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129 641 319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áram bevétel mélyvölgy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8 212 647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8 376 899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8 544 437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8 715 326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7 408 027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CO2 kvóta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41 955 071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42 794 172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43 650 055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44 523 056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37 844 598 Ft</a:t>
                      </a:r>
                    </a:p>
                  </a:txBody>
                  <a:tcPr marT="0" marB="0" marR="0" marL="0" anchor="ctr"/>
                </a:tc>
              </a:tr>
              <a:tr h="2220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ÖSSZES BEVÉTEL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405 398 560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413 506 531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421 776 662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430 212 195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365 680 366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RENDSZERES KIADÁSOK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3773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Fenntartási alap (amortizáció; 25 év élettartam))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70 944 748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72 363 643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73 810 916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75 287 134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63 994 064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Nyersanyag a biogázhoz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77 025 726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78 566 241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80 137 566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81 740 317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69 479 269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Üzemeltetési költség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101 349 640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103 376 633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105 444 165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107 553 049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91 420 091 Ft</a:t>
                      </a:r>
                    </a:p>
                  </a:txBody>
                  <a:tcPr marT="0" marB="0" marR="0" marL="0" anchor="ctr"/>
                </a:tc>
              </a:tr>
              <a:tr h="1998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Ingatlanadó</a:t>
                      </a:r>
                    </a:p>
                  </a:txBody>
                  <a:tcPr marT="0" marB="0" marR="0" marL="1046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4 416 323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4 504 650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4 594 743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4 686 638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3 983 642 Ft</a:t>
                      </a:r>
                    </a:p>
                  </a:txBody>
                  <a:tcPr marT="0" marB="0" marR="0" marL="0" anchor="ctr"/>
                </a:tc>
              </a:tr>
              <a:tr h="2220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ÖSSZES RENDSZERES KIADÁS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253 736 438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258 811 166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263 987 390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269 267 137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228 877 067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2220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MŰKÖDÉSI BEVÉTEL     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151 662 122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154 695 365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157 789 272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160 945 058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136 803 299 Ft</a:t>
                      </a:r>
                    </a:p>
                  </a:txBody>
                  <a:tcPr marT="0" marB="0" marR="0" marL="0" anchor="ctr"/>
                </a:tc>
              </a:tr>
              <a:tr h="1887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  <a:tr h="188700">
                <a:tc rowSpan="4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700" u="none" strike="noStrike"/>
                        <a:t>JELENÉRTÉK SZÁMÍTÁS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7,00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9,00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10,00</a:t>
                      </a:r>
                    </a:p>
                  </a:txBody>
                  <a:tcPr marT="0" marB="0" marR="0" marL="0" anchor="ctr"/>
                </a:tc>
              </a:tr>
              <a:tr h="1887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0,45559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0,39964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0,35056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0,30751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0,26974</a:t>
                      </a:r>
                    </a:p>
                  </a:txBody>
                  <a:tcPr marT="0" marB="0" marR="0" marL="0" anchor="ctr"/>
                </a:tc>
              </a:tr>
              <a:tr h="1887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8,333</a:t>
                      </a:r>
                    </a:p>
                  </a:txBody>
                  <a:tcPr marT="0" marB="0" marR="0" marL="0" anchor="ctr"/>
                </a:tc>
              </a:tr>
              <a:tr h="222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69 095 223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61 822 041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55 314 458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49 491 884 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36 901 843 Ft</a:t>
                      </a:r>
                    </a:p>
                  </a:txBody>
                  <a:tcPr marT="0" marB="0" marR="0" marL="0" anchor="ctr"/>
                </a:tc>
              </a:tr>
              <a:tr h="1998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369 018 430 Ft</a:t>
                      </a:r>
                    </a:p>
                  </a:txBody>
                  <a:tcPr marT="0" marB="0" marR="0" marL="0" anchor="ctr"/>
                </a:tc>
              </a:tr>
              <a:tr h="4439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Hozamszámításon alapuló érték:</a:t>
                      </a:r>
                    </a:p>
                  </a:txBody>
                  <a:tcPr marT="0" marB="0" marR="0" marL="0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1 110 000 000</a:t>
                      </a:r>
                    </a:p>
                  </a:txBody>
                  <a:tcPr marT="0" marB="0" marR="0" marL="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Ft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1100" u="none" strike="noStrike"/>
                        <a:t> </a:t>
                      </a:r>
                    </a:p>
                  </a:txBody>
                  <a:tcPr marT="0" marB="0" marR="0" marL="0" anchor="b"/>
                </a:tc>
              </a:tr>
              <a:tr h="1998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hu-HU" sz="900" u="none" strike="noStrike"/>
                        <a:t> 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395536" y="2852936"/>
            <a:ext cx="8496944" cy="868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Köszönöm a figyelmet!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hu-HU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Biogáz üzem működése 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hígtrágya vonal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1196752"/>
            <a:ext cx="7893029" cy="563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hígtrágya vonal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80" y="980480"/>
            <a:ext cx="5832648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hígtrágya vonal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84" y="980726"/>
            <a:ext cx="7560907" cy="567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fermentor építése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980728"/>
            <a:ext cx="7488832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fermentor belső része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600" y="908720"/>
            <a:ext cx="7704856" cy="5778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87455" y="130622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hu-H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fermentor szerviz doboz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908720"/>
            <a:ext cx="8496944" cy="566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